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7" r:id="rId5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99BD9-42D7-4544-9CDC-AAEA658FA874}" v="9" dt="2023-05-15T08:47:07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76" autoAdjust="0"/>
  </p:normalViewPr>
  <p:slideViewPr>
    <p:cSldViewPr>
      <p:cViewPr varScale="1">
        <p:scale>
          <a:sx n="68" d="100"/>
          <a:sy n="68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88" y="-108"/>
      </p:cViewPr>
      <p:guideLst>
        <p:guide orient="horz" pos="312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SSAN Florence" userId="0fdaba28-010e-44a8-8eac-b2ee66c73748" providerId="ADAL" clId="{B7B99BD9-42D7-4544-9CDC-AAEA658FA874}"/>
    <pc:docChg chg="custSel modSld">
      <pc:chgData name="BRESSAN Florence" userId="0fdaba28-010e-44a8-8eac-b2ee66c73748" providerId="ADAL" clId="{B7B99BD9-42D7-4544-9CDC-AAEA658FA874}" dt="2023-05-15T08:49:18.739" v="320" actId="6549"/>
      <pc:docMkLst>
        <pc:docMk/>
      </pc:docMkLst>
      <pc:sldChg chg="addSp modSp mod">
        <pc:chgData name="BRESSAN Florence" userId="0fdaba28-010e-44a8-8eac-b2ee66c73748" providerId="ADAL" clId="{B7B99BD9-42D7-4544-9CDC-AAEA658FA874}" dt="2023-05-15T08:49:18.739" v="320" actId="6549"/>
        <pc:sldMkLst>
          <pc:docMk/>
          <pc:sldMk cId="1492112830" sldId="327"/>
        </pc:sldMkLst>
        <pc:spChg chg="add mod">
          <ac:chgData name="BRESSAN Florence" userId="0fdaba28-010e-44a8-8eac-b2ee66c73748" providerId="ADAL" clId="{B7B99BD9-42D7-4544-9CDC-AAEA658FA874}" dt="2023-05-15T08:46:03.615" v="301" actId="20577"/>
          <ac:spMkLst>
            <pc:docMk/>
            <pc:sldMk cId="1492112830" sldId="327"/>
            <ac:spMk id="2" creationId="{F754B879-3F65-3204-8EC9-1F71E5956A81}"/>
          </ac:spMkLst>
        </pc:spChg>
        <pc:spChg chg="mod">
          <ac:chgData name="BRESSAN Florence" userId="0fdaba28-010e-44a8-8eac-b2ee66c73748" providerId="ADAL" clId="{B7B99BD9-42D7-4544-9CDC-AAEA658FA874}" dt="2023-05-15T08:40:03.911" v="0" actId="1076"/>
          <ac:spMkLst>
            <pc:docMk/>
            <pc:sldMk cId="1492112830" sldId="327"/>
            <ac:spMk id="4" creationId="{F40CCC9E-038B-47D0-88F7-7DB6D9A70C78}"/>
          </ac:spMkLst>
        </pc:spChg>
        <pc:spChg chg="mod">
          <ac:chgData name="BRESSAN Florence" userId="0fdaba28-010e-44a8-8eac-b2ee66c73748" providerId="ADAL" clId="{B7B99BD9-42D7-4544-9CDC-AAEA658FA874}" dt="2023-05-15T08:49:18.739" v="320" actId="6549"/>
          <ac:spMkLst>
            <pc:docMk/>
            <pc:sldMk cId="1492112830" sldId="327"/>
            <ac:spMk id="9" creationId="{08BE680B-E05F-4B7F-A337-65E469F3DED3}"/>
          </ac:spMkLst>
        </pc:spChg>
        <pc:spChg chg="mod">
          <ac:chgData name="BRESSAN Florence" userId="0fdaba28-010e-44a8-8eac-b2ee66c73748" providerId="ADAL" clId="{B7B99BD9-42D7-4544-9CDC-AAEA658FA874}" dt="2023-05-15T08:49:07.601" v="319" actId="114"/>
          <ac:spMkLst>
            <pc:docMk/>
            <pc:sldMk cId="1492112830" sldId="327"/>
            <ac:spMk id="10" creationId="{FE423532-A25B-4438-9644-C7292AE3ED6E}"/>
          </ac:spMkLst>
        </pc:spChg>
        <pc:spChg chg="mod">
          <ac:chgData name="BRESSAN Florence" userId="0fdaba28-010e-44a8-8eac-b2ee66c73748" providerId="ADAL" clId="{B7B99BD9-42D7-4544-9CDC-AAEA658FA874}" dt="2023-05-15T08:46:58.280" v="315" actId="27636"/>
          <ac:spMkLst>
            <pc:docMk/>
            <pc:sldMk cId="1492112830" sldId="327"/>
            <ac:spMk id="14" creationId="{1742ECE9-5110-4A59-AEA1-80C3B984835E}"/>
          </ac:spMkLst>
        </pc:spChg>
        <pc:picChg chg="mod">
          <ac:chgData name="BRESSAN Florence" userId="0fdaba28-010e-44a8-8eac-b2ee66c73748" providerId="ADAL" clId="{B7B99BD9-42D7-4544-9CDC-AAEA658FA874}" dt="2023-05-15T08:47:07.223" v="317" actId="1076"/>
          <ac:picMkLst>
            <pc:docMk/>
            <pc:sldMk cId="1492112830" sldId="327"/>
            <ac:picMk id="1026" creationId="{00000000-0000-0000-0000-000000000000}"/>
          </ac:picMkLst>
        </pc:picChg>
        <pc:picChg chg="mod">
          <ac:chgData name="BRESSAN Florence" userId="0fdaba28-010e-44a8-8eac-b2ee66c73748" providerId="ADAL" clId="{B7B99BD9-42D7-4544-9CDC-AAEA658FA874}" dt="2023-05-15T08:42:39.258" v="35" actId="1076"/>
          <ac:picMkLst>
            <pc:docMk/>
            <pc:sldMk cId="1492112830" sldId="327"/>
            <ac:picMk id="1027" creationId="{00000000-0000-0000-0000-000000000000}"/>
          </ac:picMkLst>
        </pc:picChg>
      </pc:sldChg>
    </pc:docChg>
  </pc:docChgLst>
  <pc:docChgLst>
    <pc:chgData name="BRESSAN Florence" userId="0fdaba28-010e-44a8-8eac-b2ee66c73748" providerId="ADAL" clId="{306065B6-6854-42C2-B8FE-30F765218828}"/>
    <pc:docChg chg="custSel modSld modNotesMaster modHandout">
      <pc:chgData name="BRESSAN Florence" userId="0fdaba28-010e-44a8-8eac-b2ee66c73748" providerId="ADAL" clId="{306065B6-6854-42C2-B8FE-30F765218828}" dt="2022-09-27T10:31:03.214" v="156"/>
      <pc:docMkLst>
        <pc:docMk/>
      </pc:docMkLst>
      <pc:sldChg chg="addSp delSp modSp mod">
        <pc:chgData name="BRESSAN Florence" userId="0fdaba28-010e-44a8-8eac-b2ee66c73748" providerId="ADAL" clId="{306065B6-6854-42C2-B8FE-30F765218828}" dt="2022-09-26T13:20:43.622" v="155" actId="207"/>
        <pc:sldMkLst>
          <pc:docMk/>
          <pc:sldMk cId="1492112830" sldId="327"/>
        </pc:sldMkLst>
        <pc:spChg chg="mod">
          <ac:chgData name="BRESSAN Florence" userId="0fdaba28-010e-44a8-8eac-b2ee66c73748" providerId="ADAL" clId="{306065B6-6854-42C2-B8FE-30F765218828}" dt="2022-09-26T13:10:19.198" v="90" actId="1036"/>
          <ac:spMkLst>
            <pc:docMk/>
            <pc:sldMk cId="1492112830" sldId="327"/>
            <ac:spMk id="9" creationId="{08BE680B-E05F-4B7F-A337-65E469F3DED3}"/>
          </ac:spMkLst>
        </pc:spChg>
        <pc:spChg chg="mod">
          <ac:chgData name="BRESSAN Florence" userId="0fdaba28-010e-44a8-8eac-b2ee66c73748" providerId="ADAL" clId="{306065B6-6854-42C2-B8FE-30F765218828}" dt="2022-09-26T13:20:43.622" v="155" actId="207"/>
          <ac:spMkLst>
            <pc:docMk/>
            <pc:sldMk cId="1492112830" sldId="327"/>
            <ac:spMk id="10" creationId="{FE423532-A25B-4438-9644-C7292AE3ED6E}"/>
          </ac:spMkLst>
        </pc:spChg>
        <pc:spChg chg="del mod">
          <ac:chgData name="BRESSAN Florence" userId="0fdaba28-010e-44a8-8eac-b2ee66c73748" providerId="ADAL" clId="{306065B6-6854-42C2-B8FE-30F765218828}" dt="2022-09-26T13:07:34.229" v="65" actId="478"/>
          <ac:spMkLst>
            <pc:docMk/>
            <pc:sldMk cId="1492112830" sldId="327"/>
            <ac:spMk id="11" creationId="{0F491371-1ACA-4F3F-B025-385661A26E6D}"/>
          </ac:spMkLst>
        </pc:spChg>
        <pc:spChg chg="mod">
          <ac:chgData name="BRESSAN Florence" userId="0fdaba28-010e-44a8-8eac-b2ee66c73748" providerId="ADAL" clId="{306065B6-6854-42C2-B8FE-30F765218828}" dt="2022-09-26T13:05:25.178" v="48" actId="27636"/>
          <ac:spMkLst>
            <pc:docMk/>
            <pc:sldMk cId="1492112830" sldId="327"/>
            <ac:spMk id="14" creationId="{1742ECE9-5110-4A59-AEA1-80C3B984835E}"/>
          </ac:spMkLst>
        </pc:spChg>
        <pc:picChg chg="add mod">
          <ac:chgData name="BRESSAN Florence" userId="0fdaba28-010e-44a8-8eac-b2ee66c73748" providerId="ADAL" clId="{306065B6-6854-42C2-B8FE-30F765218828}" dt="2022-09-26T13:13:27.528" v="150" actId="1076"/>
          <ac:picMkLst>
            <pc:docMk/>
            <pc:sldMk cId="1492112830" sldId="327"/>
            <ac:picMk id="3" creationId="{F65913E8-7119-49BE-8FD4-D4415BED4E4D}"/>
          </ac:picMkLst>
        </pc:picChg>
        <pc:picChg chg="mod">
          <ac:chgData name="BRESSAN Florence" userId="0fdaba28-010e-44a8-8eac-b2ee66c73748" providerId="ADAL" clId="{306065B6-6854-42C2-B8FE-30F765218828}" dt="2022-09-26T13:13:24.088" v="149" actId="14100"/>
          <ac:picMkLst>
            <pc:docMk/>
            <pc:sldMk cId="1492112830" sldId="327"/>
            <ac:picMk id="5" creationId="{69A3541F-DEDC-415B-A803-E839496F752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5274-2492-4374-94A8-6FA362E74DF0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BB6C8-DA04-4E30-BE2B-AA7E84018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470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E6EBD-2E7B-43F0-BF8E-A889F12C4E9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307AE-55DB-4B54-A5F0-DA0425835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023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1062" b="21788"/>
          <a:stretch/>
        </p:blipFill>
        <p:spPr>
          <a:xfrm>
            <a:off x="0" y="1124744"/>
            <a:ext cx="6450673" cy="5472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5032"/>
            <a:ext cx="3172968" cy="12557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7544" y="2276872"/>
            <a:ext cx="8136904" cy="216024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476945"/>
            <a:ext cx="2879725" cy="43177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Identification service émetteur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CD11-F626-4341-BD40-9C37B236C34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229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9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91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43808" y="164638"/>
            <a:ext cx="6048672" cy="768085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MUTUALISATION: RENOUVELLEMENT DE LA CONVENTION DE SERVICE COMMUN DE DIRECTION GENERALE ENTRE LA VILLE DE ROANNE ET ROANNAIS AGGLOMERATION</a:t>
            </a:r>
          </a:p>
        </p:txBody>
      </p:sp>
    </p:spTree>
    <p:extLst>
      <p:ext uri="{BB962C8B-B14F-4D97-AF65-F5344CB8AC3E}">
        <p14:creationId xmlns:p14="http://schemas.microsoft.com/office/powerpoint/2010/main" val="99164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90066"/>
          </a:xfrm>
          <a:solidFill>
            <a:srgbClr val="C00000"/>
          </a:solidFill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014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8" name="Espace réservé du contenu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0" b="21641"/>
          <a:stretch/>
        </p:blipFill>
        <p:spPr>
          <a:xfrm>
            <a:off x="179512" y="6086496"/>
            <a:ext cx="576064" cy="582864"/>
          </a:xfrm>
          <a:prstGeom prst="rect">
            <a:avLst/>
          </a:prstGeom>
        </p:spPr>
      </p:pic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656456" y="6381576"/>
            <a:ext cx="3240856" cy="431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fr-FR" dirty="0"/>
              <a:t>Identification service émetteur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2316" y="6401113"/>
            <a:ext cx="2519760" cy="215553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du document et date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CD11-F626-4341-BD40-9C37B236C3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4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1062" b="21788"/>
          <a:stretch/>
        </p:blipFill>
        <p:spPr>
          <a:xfrm>
            <a:off x="152400" y="1277144"/>
            <a:ext cx="6450673" cy="5415260"/>
          </a:xfrm>
          <a:prstGeom prst="rect">
            <a:avLst/>
          </a:prstGeom>
        </p:spPr>
      </p:pic>
      <p:pic>
        <p:nvPicPr>
          <p:cNvPr id="12" name="Espace réservé du contenu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0" b="21641"/>
          <a:stretch/>
        </p:blipFill>
        <p:spPr>
          <a:xfrm>
            <a:off x="152400" y="6093195"/>
            <a:ext cx="576064" cy="582864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656456" y="6381576"/>
            <a:ext cx="3240856" cy="431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fr-FR" dirty="0"/>
              <a:t>Identification service émetteur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2316" y="6401113"/>
            <a:ext cx="2519760" cy="215553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du document et date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19944" y="2492896"/>
            <a:ext cx="8136904" cy="216024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23950" y="2852936"/>
            <a:ext cx="7272338" cy="230505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Cliquer pour ajouter un titre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CD11-F626-4341-BD40-9C37B236C3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9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3"/>
          </p:nvPr>
        </p:nvSpPr>
        <p:spPr>
          <a:xfrm>
            <a:off x="255856" y="1049793"/>
            <a:ext cx="4176464" cy="5001419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10" name="Espace réservé du contenu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0" b="21641"/>
          <a:stretch/>
        </p:blipFill>
        <p:spPr>
          <a:xfrm>
            <a:off x="179512" y="6086496"/>
            <a:ext cx="576064" cy="582864"/>
          </a:xfrm>
          <a:prstGeom prst="rect">
            <a:avLst/>
          </a:prstGeom>
        </p:spPr>
      </p:pic>
      <p:sp>
        <p:nvSpPr>
          <p:cNvPr id="12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6381328"/>
            <a:ext cx="3240856" cy="431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fr-FR" dirty="0"/>
              <a:t>Identification service émetteur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5902316" y="6401113"/>
            <a:ext cx="2519760" cy="215553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du document et date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6"/>
          </p:nvPr>
        </p:nvSpPr>
        <p:spPr>
          <a:xfrm>
            <a:off x="4716016" y="1052736"/>
            <a:ext cx="4176464" cy="5001419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90066"/>
          </a:xfrm>
          <a:solidFill>
            <a:srgbClr val="C00000"/>
          </a:solidFill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5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2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5A3DCD11-F626-4341-BD40-9C37B236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0432" y="6381328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CD11-F626-4341-BD40-9C37B236C3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8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0CCC9E-038B-47D0-88F7-7DB6D9A70C78}"/>
              </a:ext>
            </a:extLst>
          </p:cNvPr>
          <p:cNvSpPr/>
          <p:nvPr/>
        </p:nvSpPr>
        <p:spPr>
          <a:xfrm>
            <a:off x="2794462" y="143164"/>
            <a:ext cx="6372200" cy="837296"/>
          </a:xfrm>
          <a:prstGeom prst="rect">
            <a:avLst/>
          </a:prstGeom>
          <a:solidFill>
            <a:srgbClr val="B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i="1" dirty="0"/>
              <a:t>Collecte des déchets ménagers et assimilés – Rapport annuel 2022 sur le prix et la qualité du service public 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423532-A25B-4438-9644-C7292AE3ED6E}"/>
              </a:ext>
            </a:extLst>
          </p:cNvPr>
          <p:cNvSpPr txBox="1"/>
          <p:nvPr/>
        </p:nvSpPr>
        <p:spPr>
          <a:xfrm>
            <a:off x="5257920" y="980728"/>
            <a:ext cx="3850584" cy="10288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fr-FR" sz="1600" b="1" i="1" dirty="0">
                <a:solidFill>
                  <a:schemeClr val="tx2"/>
                </a:solidFill>
              </a:rPr>
              <a:t>Des milliers de bouteilles recyclées pour la bonne cause </a:t>
            </a:r>
          </a:p>
          <a:p>
            <a:r>
              <a:rPr lang="fr-FR" sz="1600" dirty="0">
                <a:solidFill>
                  <a:schemeClr val="tx2"/>
                </a:solidFill>
              </a:rPr>
              <a:t>Faites don de vos points </a:t>
            </a:r>
            <a:r>
              <a:rPr lang="fr-FR" sz="1600" dirty="0" err="1">
                <a:solidFill>
                  <a:schemeClr val="tx2"/>
                </a:solidFill>
              </a:rPr>
              <a:t>Cliiink</a:t>
            </a:r>
            <a:r>
              <a:rPr lang="fr-FR" sz="1600" dirty="0">
                <a:solidFill>
                  <a:schemeClr val="tx2"/>
                </a:solidFill>
              </a:rPr>
              <a:t> à l'association Handisport Roannais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42ECE9-5110-4A59-AEA1-80C3B984835E}"/>
              </a:ext>
            </a:extLst>
          </p:cNvPr>
          <p:cNvSpPr txBox="1"/>
          <p:nvPr/>
        </p:nvSpPr>
        <p:spPr>
          <a:xfrm>
            <a:off x="210493" y="5380438"/>
            <a:ext cx="4745865" cy="13343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>
              <a:defRPr/>
            </a:pPr>
            <a:r>
              <a:rPr lang="fr-FR" sz="1400" b="1" u="sng" dirty="0"/>
              <a:t>PROJETS 2023-2024</a:t>
            </a:r>
          </a:p>
          <a:p>
            <a:pPr>
              <a:defRPr/>
            </a:pPr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Le contrôle d'accès en déchèteries</a:t>
            </a:r>
          </a:p>
          <a:p>
            <a:pPr>
              <a:defRPr/>
            </a:pPr>
            <a:endParaRPr lang="fr-FR" sz="1400" dirty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La gestion des </a:t>
            </a:r>
            <a:r>
              <a:rPr lang="fr-FR" sz="1400" dirty="0" err="1"/>
              <a:t>biodéchets</a:t>
            </a:r>
            <a:endParaRPr lang="fr-FR" sz="1400" dirty="0"/>
          </a:p>
          <a:p>
            <a:pPr>
              <a:defRPr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Choix du mode de financement : part incitative, calendrier TEOMI,…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BE680B-E05F-4B7F-A337-65E469F3DED3}"/>
              </a:ext>
            </a:extLst>
          </p:cNvPr>
          <p:cNvSpPr txBox="1"/>
          <p:nvPr/>
        </p:nvSpPr>
        <p:spPr>
          <a:xfrm>
            <a:off x="5300210" y="4056619"/>
            <a:ext cx="3504074" cy="23247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>
              <a:defRPr/>
            </a:pPr>
            <a:r>
              <a:rPr lang="fr-FR" sz="5600" b="1" u="sng" dirty="0"/>
              <a:t>Performances</a:t>
            </a:r>
          </a:p>
          <a:p>
            <a:pPr>
              <a:defRPr/>
            </a:pPr>
            <a:endParaRPr lang="fr-FR" sz="4800" dirty="0"/>
          </a:p>
          <a:p>
            <a:pPr>
              <a:defRPr/>
            </a:pPr>
            <a:r>
              <a:rPr lang="fr-FR" sz="7200" b="1" dirty="0"/>
              <a:t>56 175 </a:t>
            </a:r>
            <a:r>
              <a:rPr lang="fr-FR" sz="4800" dirty="0"/>
              <a:t>tonnes de déchets collectés</a:t>
            </a:r>
          </a:p>
          <a:p>
            <a:pPr>
              <a:defRPr/>
            </a:pPr>
            <a:r>
              <a:rPr lang="fr-FR" sz="4800" i="1" dirty="0"/>
              <a:t>Ordures ménagères :	</a:t>
            </a:r>
            <a:r>
              <a:rPr lang="fr-FR" sz="5600" i="1" dirty="0"/>
              <a:t>23 027t </a:t>
            </a:r>
          </a:p>
          <a:p>
            <a:pPr>
              <a:defRPr/>
            </a:pPr>
            <a:r>
              <a:rPr lang="fr-FR" sz="4800" i="1" dirty="0"/>
              <a:t>Encombrants :		</a:t>
            </a:r>
            <a:r>
              <a:rPr lang="fr-FR" sz="5600" i="1" dirty="0"/>
              <a:t>  1 449t </a:t>
            </a:r>
            <a:endParaRPr lang="fr-FR" sz="4800" i="1" dirty="0"/>
          </a:p>
          <a:p>
            <a:pPr>
              <a:defRPr/>
            </a:pPr>
            <a:r>
              <a:rPr lang="fr-FR" sz="4800" i="1" dirty="0"/>
              <a:t>Déchèteries :		</a:t>
            </a:r>
            <a:r>
              <a:rPr lang="fr-FR" sz="5600" i="1" dirty="0"/>
              <a:t>24 620t </a:t>
            </a:r>
            <a:endParaRPr lang="fr-FR" sz="4800" i="1" dirty="0"/>
          </a:p>
          <a:p>
            <a:pPr>
              <a:defRPr/>
            </a:pPr>
            <a:r>
              <a:rPr lang="fr-FR" sz="4800" i="1" dirty="0"/>
              <a:t>Collecte sélective :	  </a:t>
            </a:r>
            <a:r>
              <a:rPr lang="fr-FR" sz="5600" i="1" dirty="0"/>
              <a:t>7 079t </a:t>
            </a:r>
            <a:endParaRPr lang="fr-FR" sz="4800" i="1" dirty="0"/>
          </a:p>
          <a:p>
            <a:pPr>
              <a:defRPr/>
            </a:pPr>
            <a:r>
              <a:rPr lang="fr-FR" sz="4800" i="1" dirty="0"/>
              <a:t>(1 955t emballages, 1 670t papier, 3 454t verre)</a:t>
            </a:r>
          </a:p>
          <a:p>
            <a:pPr>
              <a:defRPr/>
            </a:pPr>
            <a:endParaRPr lang="fr-FR" sz="4800" dirty="0"/>
          </a:p>
          <a:p>
            <a:pPr>
              <a:defRPr/>
            </a:pPr>
            <a:r>
              <a:rPr lang="fr-FR" sz="4800" dirty="0"/>
              <a:t>Taux de valorisation (part des déchets recyclés ou valorisés) : </a:t>
            </a:r>
            <a:r>
              <a:rPr lang="fr-FR" sz="7200" b="1" dirty="0"/>
              <a:t>42,24%</a:t>
            </a:r>
          </a:p>
          <a:p>
            <a:pPr>
              <a:defRPr/>
            </a:pPr>
            <a:endParaRPr lang="fr-FR" sz="2800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9" y="1340768"/>
            <a:ext cx="4531990" cy="24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05665"/>
            <a:ext cx="3744416" cy="153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754B879-3F65-3204-8EC9-1F71E5956A81}"/>
              </a:ext>
            </a:extLst>
          </p:cNvPr>
          <p:cNvSpPr txBox="1"/>
          <p:nvPr/>
        </p:nvSpPr>
        <p:spPr>
          <a:xfrm>
            <a:off x="210493" y="3948351"/>
            <a:ext cx="4752528" cy="141679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>
              <a:defRPr/>
            </a:pPr>
            <a:r>
              <a:rPr lang="fr-FR" sz="1800" b="1" u="sng" dirty="0"/>
              <a:t>Une réorganisation des collectes en marche…</a:t>
            </a:r>
          </a:p>
          <a:p>
            <a:pPr>
              <a:defRPr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dirty="0"/>
              <a:t>5 600 composteurs distribués gratuitement</a:t>
            </a:r>
            <a:endParaRPr lang="fr-FR" sz="1800" dirty="0"/>
          </a:p>
          <a:p>
            <a:pPr>
              <a:defRPr/>
            </a:pPr>
            <a:endParaRPr lang="fr-FR" sz="1800" dirty="0"/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r-FR" dirty="0"/>
              <a:t>28 000 nouveaux bacs distribués (sur 34 communes)</a:t>
            </a:r>
          </a:p>
          <a:p>
            <a:pPr>
              <a:defRPr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800" dirty="0"/>
              <a:t>Travail de terrain, communication d’envergure et démarrage des collectes sur 34 communes au 1</a:t>
            </a:r>
            <a:r>
              <a:rPr lang="fr-FR" sz="1800" baseline="30000" dirty="0"/>
              <a:t>er</a:t>
            </a:r>
            <a:r>
              <a:rPr lang="fr-FR" sz="1800" dirty="0"/>
              <a:t> janvier 2023</a:t>
            </a:r>
          </a:p>
        </p:txBody>
      </p:sp>
    </p:spTree>
    <p:extLst>
      <p:ext uri="{BB962C8B-B14F-4D97-AF65-F5344CB8AC3E}">
        <p14:creationId xmlns:p14="http://schemas.microsoft.com/office/powerpoint/2010/main" val="149211283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pt_roannais-agglome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7098b9-660f-42ae-b047-fc647ee3ea0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44D804769A24E902FCF254B231D06" ma:contentTypeVersion="8" ma:contentTypeDescription="Crée un document." ma:contentTypeScope="" ma:versionID="f63e2b1279f1abbc67c63837c234f917">
  <xsd:schema xmlns:xsd="http://www.w3.org/2001/XMLSchema" xmlns:xs="http://www.w3.org/2001/XMLSchema" xmlns:p="http://schemas.microsoft.com/office/2006/metadata/properties" xmlns:ns2="197098b9-660f-42ae-b047-fc647ee3ea01" xmlns:ns3="bf417e93-d064-4fe1-9402-abcaf85e6a21" targetNamespace="http://schemas.microsoft.com/office/2006/metadata/properties" ma:root="true" ma:fieldsID="032865bc284d7c3856cabda60bbf184d" ns2:_="" ns3:_="">
    <xsd:import namespace="197098b9-660f-42ae-b047-fc647ee3ea01"/>
    <xsd:import namespace="bf417e93-d064-4fe1-9402-abcaf85e6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098b9-660f-42ae-b047-fc647ee3ea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a83e92fc-689a-4dee-82cd-3f03ea4eb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17e93-d064-4fe1-9402-abcaf85e6a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ACF7C2-82E4-4F05-81CA-CCDE27C87027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bf417e93-d064-4fe1-9402-abcaf85e6a21"/>
    <ds:schemaRef ds:uri="http://schemas.microsoft.com/office/infopath/2007/PartnerControls"/>
    <ds:schemaRef ds:uri="http://schemas.openxmlformats.org/package/2006/metadata/core-properties"/>
    <ds:schemaRef ds:uri="197098b9-660f-42ae-b047-fc647ee3ea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6C18C2-D313-42A8-B2AC-FB67C924F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5B985A-8423-43BB-8757-BBB1DC4D0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098b9-660f-42ae-b047-fc647ee3ea01"/>
    <ds:schemaRef ds:uri="bf417e93-d064-4fe1-9402-abcaf85e6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modele_ppt_roannais-agglomeration</Template>
  <TotalTime>2295</TotalTime>
  <Words>160</Words>
  <Application>Microsoft Office PowerPoint</Application>
  <PresentationFormat>Affichage à l'écran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modele_ppt_roannais-agglomeration</vt:lpstr>
      <vt:lpstr>Présentation PowerPoint</vt:lpstr>
    </vt:vector>
  </TitlesOfParts>
  <Company>Mairie de Mably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annuel 2012 sur le prix et la qualité du service public de collecte des déchets ménagers et assimilés</dc:title>
  <dc:creator>BRESSAN Florence</dc:creator>
  <cp:lastModifiedBy>BRESSAN Florence</cp:lastModifiedBy>
  <cp:revision>202</cp:revision>
  <cp:lastPrinted>2022-09-27T10:31:09Z</cp:lastPrinted>
  <dcterms:created xsi:type="dcterms:W3CDTF">2013-05-17T14:38:05Z</dcterms:created>
  <dcterms:modified xsi:type="dcterms:W3CDTF">2023-05-15T08:49:24Z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0x01010081F44D804769A24E902FCF254B231D06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